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24" r:id="rId5"/>
    <p:sldId id="346" r:id="rId6"/>
    <p:sldId id="347" r:id="rId7"/>
    <p:sldId id="348" r:id="rId8"/>
    <p:sldId id="345" r:id="rId9"/>
    <p:sldId id="344" r:id="rId10"/>
    <p:sldId id="343" r:id="rId11"/>
  </p:sldIdLst>
  <p:sldSz cx="12192000" cy="6858000"/>
  <p:notesSz cx="9240838" cy="6954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52"/>
    <a:srgbClr val="DB1932"/>
    <a:srgbClr val="808000"/>
    <a:srgbClr val="A38641"/>
    <a:srgbClr val="D59251"/>
    <a:srgbClr val="D89B53"/>
    <a:srgbClr val="912328"/>
    <a:srgbClr val="9A3324"/>
    <a:srgbClr val="EED484"/>
    <a:srgbClr val="585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176" autoAdjust="0"/>
  </p:normalViewPr>
  <p:slideViewPr>
    <p:cSldViewPr snapToGrid="0" showGuides="1">
      <p:cViewPr>
        <p:scale>
          <a:sx n="140" d="100"/>
          <a:sy n="140" d="100"/>
        </p:scale>
        <p:origin x="956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62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CB598E-CE98-3C88-FAFD-173723F55B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4363" cy="348950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7D8B9-B12C-3E66-D504-69458AF8D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34337" y="1"/>
            <a:ext cx="4004363" cy="348950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411F979D-4B9D-40DE-AB6F-FD763410BB6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40A03-D73E-2BCE-2D37-0545C68AF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05889"/>
            <a:ext cx="4004363" cy="348949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7F345-85EA-4C2F-F185-A6F0BCB4FF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34337" y="6605889"/>
            <a:ext cx="4004363" cy="348949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D8541963-9953-4D0C-89FB-E1268C0C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3675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3988" y="0"/>
            <a:ext cx="4005262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04E5D-3784-461D-9C07-7DA102F227F9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5238" y="869950"/>
            <a:ext cx="4170362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925" y="3346450"/>
            <a:ext cx="7392988" cy="2738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5588"/>
            <a:ext cx="4003675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3988" y="6605588"/>
            <a:ext cx="4005262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20FAE-7F19-48AB-A97B-07F2C9F1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Students- </a:t>
            </a:r>
          </a:p>
          <a:p>
            <a:r>
              <a:rPr lang="en-US" dirty="0"/>
              <a:t>Q: before we go any farther, can anyone think of any advantages or disadvantages of using conservational tillage? Just based on what we know of conventional tillage </a:t>
            </a:r>
          </a:p>
          <a:p>
            <a:r>
              <a:rPr lang="en-US" dirty="0"/>
              <a:t>A: Possible answers</a:t>
            </a:r>
          </a:p>
          <a:p>
            <a:r>
              <a:rPr lang="en-US" b="1" dirty="0"/>
              <a:t>Advantages:</a:t>
            </a:r>
            <a:br>
              <a:rPr lang="en-US" dirty="0"/>
            </a:br>
            <a:r>
              <a:rPr lang="en-US" b="1" dirty="0"/>
              <a:t>Reduces Soil Erosion</a:t>
            </a:r>
            <a:r>
              <a:rPr lang="en-US" dirty="0"/>
              <a:t> – Crop residue protects the soil.</a:t>
            </a:r>
            <a:br>
              <a:rPr lang="en-US" dirty="0"/>
            </a:br>
            <a:r>
              <a:rPr lang="en-US" b="1" dirty="0"/>
              <a:t>Improves Soil Health</a:t>
            </a:r>
            <a:r>
              <a:rPr lang="en-US" dirty="0"/>
              <a:t> – Increases organic matter and soil structure.</a:t>
            </a:r>
            <a:br>
              <a:rPr lang="en-US" dirty="0"/>
            </a:br>
            <a:r>
              <a:rPr lang="en-US" b="1" dirty="0"/>
              <a:t>Enhances Moisture Retention</a:t>
            </a:r>
            <a:r>
              <a:rPr lang="en-US" dirty="0"/>
              <a:t> – Reduces evaporation, helping crops in dry conditions.</a:t>
            </a:r>
            <a:br>
              <a:rPr lang="en-US" dirty="0"/>
            </a:br>
            <a:r>
              <a:rPr lang="en-US" b="1" dirty="0"/>
              <a:t>Lowers Fuel &amp; Labor Costs</a:t>
            </a:r>
            <a:r>
              <a:rPr lang="en-US" dirty="0"/>
              <a:t> – Fewer field passes mean less equipment use.</a:t>
            </a:r>
          </a:p>
          <a:p>
            <a:endParaRPr lang="en-US" b="1" dirty="0"/>
          </a:p>
          <a:p>
            <a:r>
              <a:rPr lang="en-US" b="1" dirty="0"/>
              <a:t>Disadvantages:</a:t>
            </a:r>
            <a:br>
              <a:rPr lang="en-US" dirty="0"/>
            </a:br>
            <a:r>
              <a:rPr lang="en-US" dirty="0"/>
              <a:t>May require increased herbicide use for weed control.</a:t>
            </a:r>
          </a:p>
          <a:p>
            <a:r>
              <a:rPr lang="en-US" dirty="0"/>
              <a:t>Cooler, wetter soils in spring can delay planting.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1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54B98-73C0-439A-A258-0B446B2876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2116880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6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09046159-4321-C48E-EA2D-433F21BB4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6068-873C-03B8-9A8D-2E39F52D4760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032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A79E-8087-4D00-A602-FA12AE5983D6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5324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99CA8D0F-389F-C0E3-30B6-E4B481DD3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419990-95B3-6734-3EE2-F0D1D48C561E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355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649" y="2545081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045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938547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38749" y="1"/>
            <a:ext cx="6953248" cy="43719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9E192ED-5B41-6A84-4E2E-5237E0E7BD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1" y="1993045"/>
            <a:ext cx="8335017" cy="1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1384" y="1"/>
            <a:ext cx="9760615" cy="509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9E12F-8B9A-CE9C-6114-F34DD8F28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1671398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18E60-EB90-F991-8B2F-006E72B1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33193"/>
          <a:stretch/>
        </p:blipFill>
        <p:spPr>
          <a:xfrm>
            <a:off x="253459" y="3313195"/>
            <a:ext cx="5192720" cy="5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AD90A-4599-8876-08D0-DA4C5FD52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182" y="2104095"/>
            <a:ext cx="7878618" cy="14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4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63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ED2E431A-6DA7-1A2C-2C30-355AA71BD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41391-9BAE-571C-CC65-86C3BB109A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769910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57EA2-A556-E16F-171D-F2142B556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7843" y="6267967"/>
            <a:ext cx="3029857" cy="5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F8BB45D1-31A0-2459-523F-7EB12815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6F4F8-72C3-31A0-ABD2-1BA1A0683D66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5EB6BAC-F355-21FF-A5B9-345BEFA19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C1C0-7310-4C4F-863A-81404833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390" y="1545390"/>
            <a:ext cx="11143786" cy="4825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DE669-24A2-4F69-8D54-54BD8FA3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06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57" r:id="rId3"/>
    <p:sldLayoutId id="2147483664" r:id="rId4"/>
    <p:sldLayoutId id="2147483667" r:id="rId5"/>
    <p:sldLayoutId id="2147483650" r:id="rId6"/>
    <p:sldLayoutId id="2147483665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FFFF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EC652"/>
        </a:buClr>
        <a:buFont typeface="Wingdings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CPkMWzkgv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h9TknoaVs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extension.iastate.edu/digitalag/video-benefits-using-vertical-tillage-too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qwb1ZnzML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dwyONlrGVZ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1C550-4730-59D3-8B41-7CC161A5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158753"/>
            <a:ext cx="11143786" cy="6364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A12CE1-DC53-8C29-9CA3-4F2C4CB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Module 1: Lesson 2 – Conservational Tillage </a:t>
            </a:r>
          </a:p>
        </p:txBody>
      </p:sp>
    </p:spTree>
    <p:extLst>
      <p:ext uri="{BB962C8B-B14F-4D97-AF65-F5344CB8AC3E}">
        <p14:creationId xmlns:p14="http://schemas.microsoft.com/office/powerpoint/2010/main" val="28824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06F0F-5656-3634-66F1-00925CA65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What is the difference between Primary and Secondary Tillage? 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Give one example of an implement used in primary tillage and one example of an implement used in secondary tillage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8978F-7B42-4DCA-BF87-E8510EB8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Conventional tillage</a:t>
            </a:r>
          </a:p>
        </p:txBody>
      </p:sp>
    </p:spTree>
    <p:extLst>
      <p:ext uri="{BB962C8B-B14F-4D97-AF65-F5344CB8AC3E}">
        <p14:creationId xmlns:p14="http://schemas.microsoft.com/office/powerpoint/2010/main" val="85893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6A90-53F1-42A4-3669-0668072D0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5901BC-5547-C23B-3A53-E55E455A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vs Conservational Tillage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5F75A1-3C31-8BC2-7BC2-BA0798124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1932"/>
                </a:solidFill>
              </a:rPr>
              <a:t>Conventional Tillage </a:t>
            </a:r>
            <a:r>
              <a:rPr lang="en-US" dirty="0"/>
              <a:t>– a Tillage system that fully disturbs the soil to create a smooth seedbed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EC652"/>
                </a:solidFill>
              </a:rPr>
              <a:t>Conservational Tillage </a:t>
            </a:r>
            <a:r>
              <a:rPr lang="en-US" dirty="0"/>
              <a:t>– a Tillage system that leaves at least 30% of the soil covered with crop residue after planting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Both </a:t>
            </a:r>
            <a:r>
              <a:rPr lang="en-US" b="1" dirty="0"/>
              <a:t>Conventional</a:t>
            </a:r>
            <a:r>
              <a:rPr lang="en-US" dirty="0"/>
              <a:t> and </a:t>
            </a:r>
            <a:r>
              <a:rPr lang="en-US" b="1" dirty="0"/>
              <a:t>Conservational</a:t>
            </a:r>
            <a:r>
              <a:rPr lang="en-US" dirty="0"/>
              <a:t> tillage have their advantages and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98214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6F6B07-2756-0B14-5EC9-7D1C7F4B7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2054908"/>
            <a:ext cx="11048362" cy="3613464"/>
          </a:xfrm>
        </p:spPr>
        <p:txBody>
          <a:bodyPr/>
          <a:lstStyle/>
          <a:p>
            <a:r>
              <a:rPr lang="en-US" dirty="0"/>
              <a:t>The goal of conservational tillage is the disturb the soil as little as possible to reduce soil erosion and improve soil health</a:t>
            </a:r>
          </a:p>
          <a:p>
            <a:endParaRPr lang="en-US" dirty="0"/>
          </a:p>
          <a:p>
            <a:r>
              <a:rPr lang="en-US" dirty="0"/>
              <a:t>Common Methods </a:t>
            </a:r>
          </a:p>
          <a:p>
            <a:pPr lvl="1"/>
            <a:r>
              <a:rPr lang="en-US" b="1" dirty="0"/>
              <a:t>No Tillage</a:t>
            </a:r>
            <a:r>
              <a:rPr lang="en-US" dirty="0"/>
              <a:t> – seeds are planted directly into untilled soil </a:t>
            </a:r>
          </a:p>
          <a:p>
            <a:pPr lvl="1"/>
            <a:r>
              <a:rPr lang="en-US" b="1" dirty="0"/>
              <a:t>Vertical Tillage </a:t>
            </a:r>
            <a:r>
              <a:rPr lang="en-US" dirty="0"/>
              <a:t>– shallow vertical soil cutting that doesn’t turn the soil </a:t>
            </a:r>
          </a:p>
          <a:p>
            <a:pPr lvl="1"/>
            <a:r>
              <a:rPr lang="en-US" b="1" dirty="0"/>
              <a:t>Strip Tillage </a:t>
            </a:r>
            <a:r>
              <a:rPr lang="en-US" dirty="0"/>
              <a:t>– only narrow strips of the field are tilled for planting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0052BC-083D-9E6E-89B5-F625C1D1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Conservational tillage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61188-13D5-33F0-5BF2-55A45B008C61}"/>
              </a:ext>
            </a:extLst>
          </p:cNvPr>
          <p:cNvSpPr txBox="1"/>
          <p:nvPr/>
        </p:nvSpPr>
        <p:spPr>
          <a:xfrm>
            <a:off x="242247" y="6186397"/>
            <a:ext cx="805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is Sustainable Agriculture? Episode 3: Conservation Tillage and Soil 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6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1CFBB-AB6C-CB56-4B96-B670E7FC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526AF17-A7B6-D450-B8BF-5F50F3246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648398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Seeds are planted directly into untilled soil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Used in all major row crops in conservation farming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Preserves soil moisture, less passes over the field, saved fuel costs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Residue buildup can slow plant emergence, may require herbicides for weed control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D9E1DCF-F230-7BAD-E2BC-7004D6594524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No-Till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E0198-174F-A283-885D-878315F4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65" b="15661"/>
          <a:stretch/>
        </p:blipFill>
        <p:spPr>
          <a:xfrm>
            <a:off x="6514338" y="1569492"/>
            <a:ext cx="4961654" cy="3807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205CF-20FD-8F79-9918-08FCED7AFFB3}"/>
              </a:ext>
            </a:extLst>
          </p:cNvPr>
          <p:cNvSpPr txBox="1"/>
          <p:nvPr/>
        </p:nvSpPr>
        <p:spPr>
          <a:xfrm>
            <a:off x="6514338" y="5703331"/>
            <a:ext cx="6685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Farm Basics #1029 The Pros And Cons Of No-Till (Air Date 12-24-17)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182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A7D3E-498B-1C29-84A1-67E19321E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F5F3D5-2CBB-40E2-6BA7-78859116F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411837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Uses straight, shallow rolling blades to manage residue without turning over soil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preparing soil while keeping residue on the surface 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Reduces erosion while improving residue breakdown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Does not address deep compaction layers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4CA7420-BF5F-C7FF-CEF3-5C1D38253C18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Vertical Tillage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2FA29-EEC9-3B8A-7124-98C116691F58}"/>
              </a:ext>
            </a:extLst>
          </p:cNvPr>
          <p:cNvSpPr txBox="1"/>
          <p:nvPr/>
        </p:nvSpPr>
        <p:spPr>
          <a:xfrm>
            <a:off x="6162238" y="5327280"/>
            <a:ext cx="6125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https://www.extension.iastate.edu/digitalag/video-benefits-using-vertical-tillage-tool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81364-6111-7B6B-BA36-86400166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1998"/>
            <a:ext cx="5965583" cy="335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9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40F17-F130-42BB-F14B-2EE36147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FC05A75-3BCC-656D-C25B-8F9EA6688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648398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Tills narrow strips while leaving most soil undisturbed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row crops like corn and soybeans and in fields with heavy residue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Reduced runoff and soil loss, allows for precise placement of fertilizers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specialized equipment can be expensive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8EC3141-FC94-1CFE-8B2B-0F8B02FA12BF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Strip-Tillage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C9198-572F-F044-04CE-8B88EEF3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261"/>
          <a:stretch/>
        </p:blipFill>
        <p:spPr>
          <a:xfrm>
            <a:off x="6396251" y="2330558"/>
            <a:ext cx="5581934" cy="2941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C4135-AC40-00D3-57B3-B5B97E8B4AE7}"/>
              </a:ext>
            </a:extLst>
          </p:cNvPr>
          <p:cNvSpPr txBox="1"/>
          <p:nvPr/>
        </p:nvSpPr>
        <p:spPr>
          <a:xfrm>
            <a:off x="6648785" y="5414582"/>
            <a:ext cx="612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https://www.youtube.com/watch?v=Iqwb1ZnzMLg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9CA26-0455-CF3E-5B07-13F4AF9013DF}"/>
              </a:ext>
            </a:extLst>
          </p:cNvPr>
          <p:cNvSpPr txBox="1"/>
          <p:nvPr/>
        </p:nvSpPr>
        <p:spPr>
          <a:xfrm>
            <a:off x="6168788" y="5831173"/>
            <a:ext cx="6436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Farm Basics # 1073 What Is Strip Tillage? (Air Date 10-28-18)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06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2ce5dc-0942-45c6-a21f-73e554a2b2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C8164410CFA40B897CE33A764EB42" ma:contentTypeVersion="18" ma:contentTypeDescription="Create a new document." ma:contentTypeScope="" ma:versionID="06e6d6caa5ac6d3ed9a0b12de7f718e2">
  <xsd:schema xmlns:xsd="http://www.w3.org/2001/XMLSchema" xmlns:xs="http://www.w3.org/2001/XMLSchema" xmlns:p="http://schemas.microsoft.com/office/2006/metadata/properties" xmlns:ns3="7c2ce5dc-0942-45c6-a21f-73e554a2b2f6" xmlns:ns4="be2f4ae2-5da5-4798-96b7-82c2f710c2f6" targetNamespace="http://schemas.microsoft.com/office/2006/metadata/properties" ma:root="true" ma:fieldsID="0084734eb26e5672b17c58dc873f4b61" ns3:_="" ns4:_="">
    <xsd:import namespace="7c2ce5dc-0942-45c6-a21f-73e554a2b2f6"/>
    <xsd:import namespace="be2f4ae2-5da5-4798-96b7-82c2f710c2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ce5dc-0942-45c6-a21f-73e554a2b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f4ae2-5da5-4798-96b7-82c2f710c2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B498EE-D5BD-40A0-BC8D-2CA1E96E9108}">
  <ds:schemaRefs>
    <ds:schemaRef ds:uri="7c2ce5dc-0942-45c6-a21f-73e554a2b2f6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be2f4ae2-5da5-4798-96b7-82c2f710c2f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D85CCE6-D864-4AEC-B768-FB5CD28BA1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559FF3-7E50-4BB1-BC41-8DDC5DFFD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2ce5dc-0942-45c6-a21f-73e554a2b2f6"/>
    <ds:schemaRef ds:uri="be2f4ae2-5da5-4798-96b7-82c2f710c2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10643</TotalTime>
  <Words>470</Words>
  <Application>Microsoft Office PowerPoint</Application>
  <PresentationFormat>Widescreen</PresentationFormat>
  <Paragraphs>50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Helvetica</vt:lpstr>
      <vt:lpstr>Wingdings</vt:lpstr>
      <vt:lpstr>Office Theme</vt:lpstr>
      <vt:lpstr>Module 1: Lesson 2 – Conservational Tillage </vt:lpstr>
      <vt:lpstr>Review of Conventional tillage</vt:lpstr>
      <vt:lpstr>Conventional vs Conservational Tillage</vt:lpstr>
      <vt:lpstr>Conservational tillage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Tillirson</dc:creator>
  <cp:lastModifiedBy>Groe, Katelyn H [A&amp;BE]</cp:lastModifiedBy>
  <cp:revision>171</cp:revision>
  <cp:lastPrinted>2023-04-10T21:23:49Z</cp:lastPrinted>
  <dcterms:created xsi:type="dcterms:W3CDTF">2021-10-26T20:51:56Z</dcterms:created>
  <dcterms:modified xsi:type="dcterms:W3CDTF">2025-02-18T22:55:43Z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0x01010013FC8164410CFA40B897CE33A764EB42</vt:lpwstr>
  </property>
</Properties>
</file>